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72" r:id="rId5"/>
    <p:sldId id="273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pics.rbc.ru/img/cnews/topnews/2001/09/elvis_k.gif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www.intuit.ru/EDI/07_01_17_9/1483741276-5696/tutorial/428/objects/7/files/7_1.gif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21444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Ставропольский государственный аграрный университет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85926"/>
            <a:ext cx="6986614" cy="3852874"/>
          </a:xfrm>
        </p:spPr>
        <p:txBody>
          <a:bodyPr>
            <a:normAutofit fontScale="25000" lnSpcReduction="20000"/>
          </a:bodyPr>
          <a:lstStyle/>
          <a:p>
            <a: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Специальность: </a:t>
            </a:r>
            <a: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ИСИТ</a:t>
            </a:r>
            <a: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Дисциплина: «Информационная безопасность»</a:t>
            </a:r>
            <a:endParaRPr lang="ru-RU" sz="4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Лекция 5</a:t>
            </a:r>
            <a:endParaRPr lang="ru-RU" sz="4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НАИБОЛЕЕ РАСПРОСТРАНЕННЫЕ УГРОЗЫ ИНФОРМАЦИОННОЙ БЕЗОПАСНОСТИ»</a:t>
            </a:r>
          </a:p>
          <a:p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6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/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 Основные определения и критерии классификации угроз.</a:t>
            </a:r>
          </a:p>
          <a:p>
            <a:pPr algn="l"/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понятия и определения.</a:t>
            </a:r>
            <a:endParaRPr lang="ru-RU" sz="6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Классификация угроз информационной безопасности.</a:t>
            </a:r>
            <a:endParaRPr lang="ru-RU" sz="6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4.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Вредоносное программное обеспечение.</a:t>
            </a:r>
          </a:p>
          <a:p>
            <a:pPr algn="l"/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6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Соотношение каналов угроз безопасности  зависит от 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типа носителя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информации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аспределение случайных и умышленных утечек по каналам"/>
          <p:cNvPicPr>
            <a:picLocks noGrp="1"/>
          </p:cNvPicPr>
          <p:nvPr>
            <p:ph idx="1"/>
          </p:nvPr>
        </p:nvPicPr>
        <p:blipFill>
          <a:blip r:embed="rId2"/>
          <a:srcRect t="8824"/>
          <a:stretch>
            <a:fillRect/>
          </a:stretch>
        </p:blipFill>
        <p:spPr bwMode="auto">
          <a:xfrm>
            <a:off x="857224" y="2143116"/>
            <a:ext cx="828677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Оценка рисков от угроз информационной безопасности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оценки рисков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целесообразно привлекать экспертов - специалистов в области информационной безопасности, которые должны обладать: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знаниями законодательства РФ, международных и национальных стандартов в области обеспечения информационной безопасности;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знаниями нормативных актов и предписаний регулирующих и надзорных органов в области обеспечения информационной безопасности;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знаниями внутренних документов организации, регламентирующих деятельность в области обеспечения информационной безопасности;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знаниями о современных средствах вычислительной и телекоммуникационной техники, операционных системах, системах управления базами данных, а также о конкретных способах обеспечения информационной безопасности в них;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знаниями о возможных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источниках угроз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ИБ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способах реализации угроз ИБ, частоте реализации угроз ИБ в прошлом;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пониманием различных подходов к обеспечению информационной безопасности, знания защитных мер, свойственных им ограничений.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Вредоносное программное обеспечение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401080" cy="5197493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Вредоносное программное обеспечение и, прежде всего, компьютерные вирусы представляют очень серьезную опасность для информационных систем. Недооценка этой опасности может иметь серьезные последствия для информации пользователей. В то же время чрезмерное преувеличение угрозы вирусов негативно влияет на использование всех возможностей компьютерной сети. </a:t>
            </a:r>
          </a:p>
          <a:p>
            <a:pPr algn="just">
              <a:buNone/>
            </a:pPr>
            <a:r>
              <a:rPr lang="ru-RU" dirty="0" smtClean="0"/>
              <a:t>Знание механизмов действия вредоносного программного обеспечения (ПО), методов и средств борьбы с ними позволяет эффективно организовать противодействие вирусам, свести к минимуму вероятность заражения и нанесения вреда машинам и информации.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Признаки вредоносного ПО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900634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b="1" dirty="0" smtClean="0"/>
              <a:t>О наличии вредоносного ПО в системе пользователь может судить последующим признакам:</a:t>
            </a:r>
          </a:p>
          <a:p>
            <a:pPr algn="just"/>
            <a:r>
              <a:rPr lang="ru-RU" b="1" dirty="0" smtClean="0"/>
              <a:t>1.</a:t>
            </a:r>
            <a:r>
              <a:rPr lang="ru-RU" dirty="0" smtClean="0"/>
              <a:t> появление сообщений антивирусных средств о заражении или о предполагаемом заражении, "самопроизвольное" отключение антивирусных программных средств;</a:t>
            </a:r>
          </a:p>
          <a:p>
            <a:pPr algn="just"/>
            <a:r>
              <a:rPr lang="ru-RU" b="1" dirty="0" smtClean="0"/>
              <a:t>2.</a:t>
            </a:r>
            <a:r>
              <a:rPr lang="ru-RU" dirty="0" smtClean="0"/>
              <a:t> явные проявления присутствия вируса, такие как: сообщения, выдаваемые на монитор или принтер, звуковые эффекты, неожиданный запуск программ, уничтожение файлов и другие аналогичные действия, однозначно указывающие на наличие вируса в системе;</a:t>
            </a:r>
          </a:p>
          <a:p>
            <a:pPr algn="just"/>
            <a:r>
              <a:rPr lang="ru-RU" b="1" dirty="0" smtClean="0"/>
              <a:t>3. </a:t>
            </a:r>
            <a:r>
              <a:rPr lang="ru-RU" dirty="0" smtClean="0"/>
              <a:t>неявные проявления заражения, которые могут быть вызваны и другими причинами, например, сбоями или отказами аппаратных и программных средств компьютерной системы – увеличение времени обработки той или иной информации (т.н. "задумчивость" ПК), необоснованное уменьшение свободного объёма на дисковых носителях, отказ выполнять программы-сканеры вирусной активности, "зависания" системы и т.п.;</a:t>
            </a:r>
          </a:p>
          <a:p>
            <a:pPr algn="just"/>
            <a:r>
              <a:rPr lang="ru-RU" b="1" dirty="0" smtClean="0"/>
              <a:t>4.</a:t>
            </a:r>
            <a:r>
              <a:rPr lang="ru-RU" dirty="0" smtClean="0"/>
              <a:t> рассылка писем, которые пользователем не отправлялись, по электронной почте.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Компьютерные вирусы и черви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Компьютерные вирусы и черви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Термином "компьютерный вирус" сегодня уже никого не удивишь. Данное определение появилось (в середине 80-х годов) благодаря тому, что вредительские программы обладают признаками, присущими биологическим вирусам – незаметное и быстрое распространение, размножение, внедрение в объекты и заражение их, и, кроме того, негативное воздействие на систему. Вместе с термином "вирус" при работе в информационных системах используются и другие термины: "заражение", "среда обитания", "профилактика" и др.</a:t>
            </a:r>
          </a:p>
          <a:p>
            <a:pPr>
              <a:buNone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Компьютерные вирусы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– это небольшие исполняемые или интерпретируемые программы, обладающие свойством несанкционированного пользователем распространения и самовоспроизведения в компьютерах или компьютерных сетях. Полученные копии также обладают этой возможностью. Вирус может быть запрограммирован на изменение или уничтожение программного обеспечения или данных, хранящихся на объектах и устройствах компьютерной сети. В процессе распространения вирусы могут себя модифицировать.</a:t>
            </a:r>
          </a:p>
          <a:p>
            <a:pPr>
              <a:buNone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Черви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считаются подклассом вирусов, но обладают характерными особенностями. Червь размножается (воспроизводит себя), не заражая другие файлы. Он внедряется один раз на конкретный компьютер и ищет способы распространиться далее на другие компьютеры. Червь – это отдельный файл, в то время как вирус – это код, который внедряется в существующие файлы.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Классификация вирусных программ</a:t>
            </a:r>
            <a:endParaRPr lang="ru-RU" dirty="0"/>
          </a:p>
        </p:txBody>
      </p:sp>
      <p:pic>
        <p:nvPicPr>
          <p:cNvPr id="1026" name="Picture 2" descr="C:\Documents and Settings\Компьютер\Рабочий стол\ВКР на 2017 год\ВКР - ИДПО 16-17 г\классификация Вред.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90124" y="1600200"/>
            <a:ext cx="736375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Классификация вирусов по алгоритму работы</a:t>
            </a:r>
            <a:endParaRPr lang="ru-RU" dirty="0"/>
          </a:p>
        </p:txBody>
      </p:sp>
      <p:pic>
        <p:nvPicPr>
          <p:cNvPr id="2050" name="Picture 2" descr="C:\Documents and Settings\Компьютер\Рабочий стол\ВКР на 2017 год\ВКР - ИДПО 16-17 г\Классификация вирусов по алгоритму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3574"/>
          <a:stretch>
            <a:fillRect/>
          </a:stretch>
        </p:blipFill>
        <p:spPr bwMode="auto">
          <a:xfrm>
            <a:off x="714349" y="1571612"/>
            <a:ext cx="7866856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Классификация вирусов по деструктивным возможностям</a:t>
            </a:r>
            <a:endParaRPr lang="ru-RU" dirty="0"/>
          </a:p>
        </p:txBody>
      </p:sp>
      <p:pic>
        <p:nvPicPr>
          <p:cNvPr id="3074" name="Picture 2" descr="C:\Documents and Settings\Компьютер\Рабочий стол\ВКР на 2017 год\ВКР - ИДПО 16-17 г\классификация по дискрутивност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Алгоритм действий при заражении ПК </a:t>
            </a:r>
            <a:endParaRPr lang="ru-RU" dirty="0"/>
          </a:p>
        </p:txBody>
      </p:sp>
      <p:pic>
        <p:nvPicPr>
          <p:cNvPr id="4098" name="Picture 2" descr="C:\Documents and Settings\Компьютер\Рабочий стол\ВКР на 2017 год\ВКР - ИДПО 16-17 г\Действия при заражени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5123"/>
          <a:stretch>
            <a:fillRect/>
          </a:stretch>
        </p:blipFill>
        <p:spPr bwMode="auto">
          <a:xfrm>
            <a:off x="928662" y="1643050"/>
            <a:ext cx="7365518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Аксиомы вирусов</a:t>
            </a:r>
            <a:endParaRPr lang="ru-RU" dirty="0"/>
          </a:p>
        </p:txBody>
      </p:sp>
      <p:pic>
        <p:nvPicPr>
          <p:cNvPr id="5122" name="Picture 2" descr="C:\Documents and Settings\Компьютер\Рабочий стол\ВКР на 2017 год\ВКР - ИДПО 16-17 г\Аксиомы вирус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7821121" cy="5309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Классификация угроз информационной безопасности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Можно утверждать, что угрозами безопасности информации являются: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1. Хищение (копирование) информации;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2. Уничтожение информации;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3. Модификация (искажение) информации;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4. Нарушение доступности (блокирование) информации;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5. Отрицание подлинности информации;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6. Навязывание ложной информации.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Влияние информации о безопасности на руководителей</a:t>
            </a:r>
            <a:endParaRPr lang="ru-RU" dirty="0"/>
          </a:p>
        </p:txBody>
      </p:sp>
      <p:pic>
        <p:nvPicPr>
          <p:cNvPr id="4" name="Содержимое 3" descr="Картинки по запросу картинки классификация информационная безопасность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643050"/>
            <a:ext cx="7429552" cy="4714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Совершенствование БД по угрозам ИБ</a:t>
            </a:r>
            <a:endParaRPr lang="ru-RU" dirty="0"/>
          </a:p>
        </p:txBody>
      </p:sp>
      <p:pic>
        <p:nvPicPr>
          <p:cNvPr id="4" name="Содержимое 3" descr="Картинки по запросу картинки классификация информационная безопасность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600200"/>
            <a:ext cx="8143932" cy="4972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угроз ИБ</a:t>
            </a:r>
            <a:endParaRPr lang="ru-RU" dirty="0"/>
          </a:p>
        </p:txBody>
      </p:sp>
      <p:pic>
        <p:nvPicPr>
          <p:cNvPr id="4" name="Содержимое 3" descr="Картинки по запросу картинки классификация информационная безопасность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1857364"/>
            <a:ext cx="6572295" cy="4143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Место угроз безопасности в информационной системе</a:t>
            </a:r>
            <a:endParaRPr lang="ru-RU" dirty="0"/>
          </a:p>
        </p:txBody>
      </p:sp>
      <p:pic>
        <p:nvPicPr>
          <p:cNvPr id="4" name="Содержимое 3" descr="Похожее изображение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714488"/>
            <a:ext cx="7858180" cy="4929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угрозы информационной безопасности</a:t>
            </a:r>
            <a:endParaRPr lang="ru-RU" dirty="0"/>
          </a:p>
        </p:txBody>
      </p:sp>
      <p:pic>
        <p:nvPicPr>
          <p:cNvPr id="4" name="Содержимое 3" descr="Картинки по запросу картинки классификация информационная безопасность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756" y="1600200"/>
            <a:ext cx="6435020" cy="5043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Ранжирование источников угроз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643602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При выборе метода ранжирования источников угроз использовалась методология, изложенная в международных стандартах, а также практический опыт российских экспертов в области информационной безопасности.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Все источники угроз имеют разную степень опасности </a:t>
            </a:r>
            <a:r>
              <a:rPr lang="ru-RU" b="1" dirty="0" smtClean="0"/>
              <a:t>(К</a:t>
            </a:r>
            <a:r>
              <a:rPr lang="ru-RU" b="1" baseline="-25000" dirty="0" smtClean="0"/>
              <a:t>оп</a:t>
            </a:r>
            <a:r>
              <a:rPr lang="ru-RU" b="1" dirty="0" smtClean="0"/>
              <a:t>)</a:t>
            </a:r>
            <a:r>
              <a:rPr lang="ru-RU" b="1" baseline="-25000" dirty="0" err="1" smtClean="0"/>
              <a:t>i</a:t>
            </a:r>
            <a:r>
              <a:rPr lang="ru-RU" dirty="0" smtClean="0"/>
              <a:t>, которую можно количественно оценить, проведя их ранжирование. При этом, оценка степени опасности проводится по косвенным показателям. В качестве критериев сравнения (показателей) можно, к примеру, выбрать:</a:t>
            </a:r>
          </a:p>
          <a:p>
            <a:r>
              <a:rPr lang="ru-RU" b="1" dirty="0" smtClean="0"/>
              <a:t>Возможность возникновения источника (К</a:t>
            </a:r>
            <a:r>
              <a:rPr lang="ru-RU" b="1" baseline="-25000" dirty="0" smtClean="0"/>
              <a:t>1</a:t>
            </a:r>
            <a:r>
              <a:rPr lang="ru-RU" b="1" dirty="0" smtClean="0"/>
              <a:t>)</a:t>
            </a:r>
            <a:r>
              <a:rPr lang="ru-RU" b="1" baseline="-25000" dirty="0" err="1" smtClean="0"/>
              <a:t>i</a:t>
            </a:r>
            <a:r>
              <a:rPr lang="ru-RU" dirty="0" smtClean="0"/>
              <a:t> - определяет степень доступности к защищаемому объекту (для антропогенных источников), удаленность от защищаемого объекта (для техногенных источников) или особенности обстановки (для случайных источников).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Готовность источника (К</a:t>
            </a:r>
            <a:r>
              <a:rPr lang="ru-RU" b="1" baseline="-25000" dirty="0" smtClean="0"/>
              <a:t>2</a:t>
            </a:r>
            <a:r>
              <a:rPr lang="ru-RU" b="1" dirty="0" smtClean="0"/>
              <a:t>)</a:t>
            </a:r>
            <a:r>
              <a:rPr lang="ru-RU" b="1" baseline="-25000" dirty="0" err="1" smtClean="0"/>
              <a:t>i</a:t>
            </a:r>
            <a:r>
              <a:rPr lang="ru-RU" dirty="0" smtClean="0"/>
              <a:t> - определяет степень квалификации и привлекательность совершения деяний со стороны источника угрозы (для антропогенных источников), или наличие необходимых условий (для техногенных и стихийных источников).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Фатальность (К</a:t>
            </a:r>
            <a:r>
              <a:rPr lang="ru-RU" b="1" baseline="-25000" dirty="0" smtClean="0"/>
              <a:t>3</a:t>
            </a:r>
            <a:r>
              <a:rPr lang="ru-RU" b="1" dirty="0" smtClean="0"/>
              <a:t>)</a:t>
            </a:r>
            <a:r>
              <a:rPr lang="ru-RU" b="1" baseline="-25000" dirty="0" err="1" smtClean="0"/>
              <a:t>i</a:t>
            </a:r>
            <a:r>
              <a:rPr lang="ru-RU" dirty="0" smtClean="0"/>
              <a:t> - определяет степень неустранимости последствий реализации угрозы.</a:t>
            </a:r>
          </a:p>
          <a:p>
            <a:r>
              <a:rPr lang="ru-RU" dirty="0" smtClean="0"/>
              <a:t>Каждый показатель оценивается экспертно-аналитическим методом по пятибалльной системе. Причем, 1 соответствует самой минимальной степени влияния оцениваемого показателя на опасность использования источника, а 5 - максимальной.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(К</a:t>
            </a:r>
            <a:r>
              <a:rPr lang="ru-RU" b="1" baseline="-25000" dirty="0" smtClean="0"/>
              <a:t>оп</a:t>
            </a:r>
            <a:r>
              <a:rPr lang="ru-RU" b="1" dirty="0" smtClean="0"/>
              <a:t>)</a:t>
            </a:r>
            <a:r>
              <a:rPr lang="ru-RU" b="1" baseline="-25000" dirty="0" err="1" smtClean="0"/>
              <a:t>i</a:t>
            </a:r>
            <a:r>
              <a:rPr lang="ru-RU" dirty="0" smtClean="0"/>
              <a:t> для отдельного источника можно определить как отношение произведения вышеприведенных показателей к максимальному значению (125).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pics.rbc.ru/img/cnews/topnews/2001/09/elvis_k.gif"/>
          <p:cNvPicPr/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286116" y="5572140"/>
            <a:ext cx="3278505" cy="70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Степень доступности к защищаемому объекту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1. 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высокая степень доступности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антропогенный источник угроз имеет полный доступ к техническим и программным средствам обработки защищаемой информации (характерно для внутренних антропогенных источников, наделенных максимальными правами доступа, например, представители служб безопасности информации, администраторы);</a:t>
            </a:r>
            <a:br>
              <a:rPr lang="ru-RU" sz="5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600" dirty="0" smtClean="0">
                <a:latin typeface="Times New Roman" pitchFamily="18" charset="0"/>
                <a:cs typeface="Times New Roman" pitchFamily="18" charset="0"/>
              </a:rPr>
            </a:b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первая средняя степень доступности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антропогенный источник угроз имеет возможность опосредованного, не определенного функциональными обязанностями, (за счет побочных каналов утечки информации, использования возможности доступа к привилегированным рабочим местам) доступа к техническим и программным средствам обработки защищаемой информации (характерно для внутренних антропогенных источников);</a:t>
            </a:r>
            <a:br>
              <a:rPr lang="ru-RU" sz="5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600" dirty="0" smtClean="0">
                <a:latin typeface="Times New Roman" pitchFamily="18" charset="0"/>
                <a:cs typeface="Times New Roman" pitchFamily="18" charset="0"/>
              </a:rPr>
            </a:b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вторая средняя степень доступности -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антропогенный источник угроз имеет ограниченную возможность доступа к программным средствам в силу введенных ограничений в использовании технических средств, функциональных обязанностей или по роду своей деятельности (характерно для внутренних антропогенных источников с обычными правами доступа; </a:t>
            </a:r>
            <a:br>
              <a:rPr lang="ru-RU" sz="5600" dirty="0" smtClean="0">
                <a:latin typeface="Times New Roman" pitchFamily="18" charset="0"/>
                <a:cs typeface="Times New Roman" pitchFamily="18" charset="0"/>
              </a:rPr>
            </a:b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низкая степень доступности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антропогенный источник угроз имеет очень ограниченную возможность доступа к техническим средствам и программам, обрабатывающим защищаемую информацию (характерно для внешних антропогенных источников).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Привлекательность совершения деяния со стороны источника угроз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Привлекательность совершения деяния со стороны источника угроз устанавливается следующим образом: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особо привлекательный уровень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защищаемые информационные ресурсы содержат информацию, которая может нанести непоправимый урон и привести к краху организации, осуществляющей защиту;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привлекательный уровень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защищаемые информационные ресурсы содержат информацию, которая может быть использована для получения выгоды в пользу источника угрозы или третьих лиц;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умеренно привлекательный уровень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защищаемые информационные ресурсы, содержат информацию, разглашение которой может нанести ущерб отдельным личностям;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слабо привлекательный уровень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защищаемые информационные ресурсы содержат информацию, которая при ее накоплении и обобщении в течение определенного периода может причинить ущерб организации, осуществляющей защиту;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 привлекательный уровень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информация не представляет интерес для источника угрозы.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Соотношение случайных и умышленных угроз безопасности</a:t>
            </a:r>
            <a:endParaRPr lang="ru-RU" dirty="0"/>
          </a:p>
        </p:txBody>
      </p:sp>
      <p:pic>
        <p:nvPicPr>
          <p:cNvPr id="4" name="Содержимое 3" descr="Соотношение случайных и умышленных утечек в 2010 году"/>
          <p:cNvPicPr>
            <a:picLocks noGrp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000100" y="2143116"/>
            <a:ext cx="728667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564</Words>
  <Application>Microsoft Office PowerPoint</Application>
  <PresentationFormat>Экран (4:3)</PresentationFormat>
  <Paragraphs>76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Ставропольский государственный аграрный университет</vt:lpstr>
      <vt:lpstr> Классификация угроз информационной безопасности </vt:lpstr>
      <vt:lpstr>Классификация угроз ИБ</vt:lpstr>
      <vt:lpstr>Место угроз безопасности в информационной системе</vt:lpstr>
      <vt:lpstr>Основные угрозы информационной безопасности</vt:lpstr>
      <vt:lpstr> Ранжирование источников угроз </vt:lpstr>
      <vt:lpstr>Степень доступности к защищаемому объекту</vt:lpstr>
      <vt:lpstr>Привлекательность совершения деяния со стороны источника угроз</vt:lpstr>
      <vt:lpstr>Соотношение случайных и умышленных угроз безопасности</vt:lpstr>
      <vt:lpstr>Соотношение каналов угроз безопасности  зависит от типа носителя информации</vt:lpstr>
      <vt:lpstr>Оценка рисков от угроз информационной безопасности</vt:lpstr>
      <vt:lpstr>Вредоносное программное обеспечение </vt:lpstr>
      <vt:lpstr>Признаки вредоносного ПО</vt:lpstr>
      <vt:lpstr>Компьютерные вирусы и черви </vt:lpstr>
      <vt:lpstr>Классификация вирусных программ</vt:lpstr>
      <vt:lpstr>Классификация вирусов по алгоритму работы</vt:lpstr>
      <vt:lpstr>Классификация вирусов по деструктивным возможностям</vt:lpstr>
      <vt:lpstr>Алгоритм действий при заражении ПК </vt:lpstr>
      <vt:lpstr>Аксиомы вирусов</vt:lpstr>
      <vt:lpstr>Влияние информации о безопасности на руководителей</vt:lpstr>
      <vt:lpstr>Совершенствование БД по угрозам ИБ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Ставропольский государственный аграрный университет</dc:title>
  <cp:lastModifiedBy>USER</cp:lastModifiedBy>
  <cp:revision>35</cp:revision>
  <dcterms:modified xsi:type="dcterms:W3CDTF">2023-02-16T08:00:37Z</dcterms:modified>
</cp:coreProperties>
</file>